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80"/>
  </p:notesMasterIdLst>
  <p:sldIdLst>
    <p:sldId id="259" r:id="rId2"/>
    <p:sldId id="256" r:id="rId3"/>
    <p:sldId id="352" r:id="rId4"/>
    <p:sldId id="271" r:id="rId5"/>
    <p:sldId id="273" r:id="rId6"/>
    <p:sldId id="288" r:id="rId7"/>
    <p:sldId id="296" r:id="rId8"/>
    <p:sldId id="333" r:id="rId9"/>
    <p:sldId id="334" r:id="rId10"/>
    <p:sldId id="335" r:id="rId11"/>
    <p:sldId id="336" r:id="rId12"/>
    <p:sldId id="382" r:id="rId13"/>
    <p:sldId id="360" r:id="rId14"/>
    <p:sldId id="362" r:id="rId15"/>
    <p:sldId id="364" r:id="rId16"/>
    <p:sldId id="365" r:id="rId17"/>
    <p:sldId id="366" r:id="rId18"/>
    <p:sldId id="367" r:id="rId19"/>
    <p:sldId id="368" r:id="rId20"/>
    <p:sldId id="369" r:id="rId21"/>
    <p:sldId id="371" r:id="rId22"/>
    <p:sldId id="370" r:id="rId23"/>
    <p:sldId id="345" r:id="rId24"/>
    <p:sldId id="372" r:id="rId25"/>
    <p:sldId id="373" r:id="rId26"/>
    <p:sldId id="376" r:id="rId27"/>
    <p:sldId id="374" r:id="rId28"/>
    <p:sldId id="375" r:id="rId29"/>
    <p:sldId id="377" r:id="rId30"/>
    <p:sldId id="378" r:id="rId31"/>
    <p:sldId id="379" r:id="rId32"/>
    <p:sldId id="380" r:id="rId33"/>
    <p:sldId id="350" r:id="rId34"/>
    <p:sldId id="363" r:id="rId35"/>
    <p:sldId id="312" r:id="rId36"/>
    <p:sldId id="313" r:id="rId37"/>
    <p:sldId id="314" r:id="rId38"/>
    <p:sldId id="315" r:id="rId39"/>
    <p:sldId id="383" r:id="rId40"/>
    <p:sldId id="381" r:id="rId41"/>
    <p:sldId id="353" r:id="rId42"/>
    <p:sldId id="354" r:id="rId43"/>
    <p:sldId id="356" r:id="rId44"/>
    <p:sldId id="357" r:id="rId45"/>
    <p:sldId id="359" r:id="rId46"/>
    <p:sldId id="358" r:id="rId47"/>
    <p:sldId id="325" r:id="rId48"/>
    <p:sldId id="326" r:id="rId49"/>
    <p:sldId id="347" r:id="rId50"/>
    <p:sldId id="306" r:id="rId51"/>
    <p:sldId id="305" r:id="rId52"/>
    <p:sldId id="328" r:id="rId53"/>
    <p:sldId id="330" r:id="rId54"/>
    <p:sldId id="310" r:id="rId55"/>
    <p:sldId id="327" r:id="rId56"/>
    <p:sldId id="348" r:id="rId57"/>
    <p:sldId id="316" r:id="rId58"/>
    <p:sldId id="385" r:id="rId59"/>
    <p:sldId id="321" r:id="rId60"/>
    <p:sldId id="339" r:id="rId61"/>
    <p:sldId id="341" r:id="rId62"/>
    <p:sldId id="343" r:id="rId63"/>
    <p:sldId id="340" r:id="rId64"/>
    <p:sldId id="346" r:id="rId65"/>
    <p:sldId id="318" r:id="rId66"/>
    <p:sldId id="349" r:id="rId67"/>
    <p:sldId id="342" r:id="rId68"/>
    <p:sldId id="331" r:id="rId69"/>
    <p:sldId id="332" r:id="rId70"/>
    <p:sldId id="338" r:id="rId71"/>
    <p:sldId id="344" r:id="rId72"/>
    <p:sldId id="384" r:id="rId73"/>
    <p:sldId id="279" r:id="rId74"/>
    <p:sldId id="300" r:id="rId75"/>
    <p:sldId id="284" r:id="rId76"/>
    <p:sldId id="303" r:id="rId77"/>
    <p:sldId id="290" r:id="rId78"/>
    <p:sldId id="302" r:id="rId79"/>
  </p:sldIdLst>
  <p:sldSz cx="9906000" cy="6858000" type="A4"/>
  <p:notesSz cx="6858000" cy="9144000"/>
  <p:embeddedFontLst>
    <p:embeddedFont>
      <p:font typeface="나눔스퀘어 ExtraBold" panose="020B0600000101010101" pitchFamily="50" charset="-127"/>
      <p:bold r:id="rId81"/>
    </p:embeddedFont>
    <p:embeddedFont>
      <p:font typeface="ＭＳ Ｐゴシック" panose="020B0600070205080204" pitchFamily="34" charset="-128"/>
      <p:regular r:id="rId82"/>
    </p:embeddedFont>
    <p:embeddedFont>
      <p:font typeface="a카리스마" panose="02020600000000000000" pitchFamily="18" charset="-127"/>
      <p:regular r:id="rId83"/>
    </p:embeddedFont>
    <p:embeddedFont>
      <p:font typeface="HY동녘B" panose="020B0600000101010101" charset="-127"/>
      <p:regular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a발레리나" panose="02020600000000000000" pitchFamily="18" charset="-127"/>
      <p:regular r:id="rId89"/>
    </p:embeddedFont>
    <p:embeddedFont>
      <p:font typeface="Tahoma" panose="020B0604030504040204" pitchFamily="34" charset="0"/>
      <p:regular r:id="rId90"/>
      <p:bold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a산들바람" panose="02020600000000000000" pitchFamily="18" charset="-127"/>
      <p:regular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594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7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1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1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6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2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png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31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2020.07.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11" name="AutoShape 13"/>
          <p:cNvCxnSpPr>
            <a:cxnSpLocks noChangeShapeType="1"/>
            <a:stCxn id="14" idx="4"/>
            <a:endCxn id="9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5"/>
          <p:cNvCxnSpPr>
            <a:cxnSpLocks noChangeShapeType="1"/>
            <a:endCxn id="14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6"/>
          <p:cNvCxnSpPr>
            <a:cxnSpLocks noChangeShapeType="1"/>
            <a:endCxn id="14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1031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68" y="257746"/>
            <a:ext cx="5757863" cy="63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0087" y="2844800"/>
            <a:ext cx="1612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DMExpress</a:t>
            </a:r>
            <a:endParaRPr lang="ko-KR" alt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36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76425" y="209554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                 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*/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주석을 입력할 때 사용하는 </a:t>
            </a:r>
            <a:r>
              <a:rPr lang="en-US" altLang="ko-KR" sz="2000" dirty="0">
                <a:latin typeface="+mj-ea"/>
                <a:ea typeface="+mj-ea"/>
              </a:rPr>
              <a:t>Option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  </a:t>
            </a:r>
            <a:r>
              <a:rPr lang="en-US" altLang="ko-KR" sz="2000" dirty="0" smtClean="0">
                <a:latin typeface="+mj-ea"/>
                <a:ea typeface="+mj-ea"/>
              </a:rPr>
              <a:t>*/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2) /*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01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     */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2) /INFILE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명 및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형식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/INFILE data1.dat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1250 “,”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1250 x”2c”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INFILE $input fixed 100 ( text file or binary ) </a:t>
            </a:r>
            <a:r>
              <a:rPr lang="ko-KR" altLang="en-US" sz="2000" dirty="0">
                <a:latin typeface="+mj-ea"/>
                <a:ea typeface="+mj-ea"/>
              </a:rPr>
              <a:t>형태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sortdelim.dat “,” ENCLOSEDBY ””””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sortdelim.dat “,” ENCLOSEDBY “[”, “]”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report.in “,” FSKIPRECORD 2 FSTOPAFTER 100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report.in.gz compressed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2499" y="5452558"/>
            <a:ext cx="210185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44796" y="5456010"/>
            <a:ext cx="231345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</a:t>
            </a:r>
          </a:p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32275" y="5452558"/>
            <a:ext cx="3111749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“A001”,“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”,“ 100”</a:t>
            </a:r>
          </a:p>
        </p:txBody>
      </p:sp>
    </p:spTree>
    <p:extLst>
      <p:ext uri="{BB962C8B-B14F-4D97-AF65-F5344CB8AC3E}">
        <p14:creationId xmlns:p14="http://schemas.microsoft.com/office/powerpoint/2010/main" val="13526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8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3) /FIELDS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 RECORD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명을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1 </a:t>
            </a:r>
            <a:r>
              <a:rPr lang="en-US" altLang="ko-KR" sz="2000" dirty="0">
                <a:latin typeface="+mj-ea"/>
                <a:ea typeface="+mj-ea"/>
              </a:rPr>
              <a:t>char 17,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tax                  18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   9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 smtClean="0">
                <a:latin typeface="+mj-ea"/>
                <a:ea typeface="+mj-ea"/>
              </a:rPr>
              <a:t>comp_name</a:t>
            </a:r>
            <a:r>
              <a:rPr lang="en-US" altLang="ko-KR" sz="2000" dirty="0" smtClean="0">
                <a:latin typeface="+mj-ea"/>
                <a:ea typeface="+mj-ea"/>
              </a:rPr>
              <a:t>    1</a:t>
            </a:r>
            <a:r>
              <a:rPr lang="en-US" altLang="ko-KR" sz="2000" dirty="0">
                <a:latin typeface="+mj-ea"/>
                <a:ea typeface="+mj-ea"/>
              </a:rPr>
              <a:t>: -1:,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tax                2</a:t>
            </a:r>
            <a:r>
              <a:rPr lang="en-US" altLang="ko-KR" sz="2000" dirty="0">
                <a:latin typeface="+mj-ea"/>
                <a:ea typeface="+mj-ea"/>
              </a:rPr>
              <a:t>: -2: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amount         3:2 </a:t>
            </a:r>
            <a:r>
              <a:rPr lang="en-US" altLang="ko-KR" sz="2000" dirty="0">
                <a:latin typeface="+mj-ea"/>
                <a:ea typeface="+mj-ea"/>
              </a:rPr>
              <a:t>– 3:3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err="1" smtClean="0">
                <a:latin typeface="+mj-ea"/>
                <a:ea typeface="+mj-ea"/>
              </a:rPr>
              <a:t>first_name</a:t>
            </a:r>
            <a:r>
              <a:rPr lang="en-US" altLang="ko-KR" sz="2000" dirty="0" smtClean="0">
                <a:latin typeface="+mj-ea"/>
                <a:ea typeface="+mj-ea"/>
              </a:rPr>
              <a:t>     4:1 </a:t>
            </a:r>
            <a:r>
              <a:rPr lang="en-US" altLang="ko-KR" sz="2000" dirty="0">
                <a:latin typeface="+mj-ea"/>
                <a:ea typeface="+mj-ea"/>
              </a:rPr>
              <a:t>– 4:,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full_name</a:t>
            </a:r>
            <a:r>
              <a:rPr lang="en-US" altLang="ko-KR" sz="2000" dirty="0" smtClean="0">
                <a:latin typeface="+mj-ea"/>
                <a:ea typeface="+mj-ea"/>
              </a:rPr>
              <a:t>      4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err="1">
                <a:latin typeface="+mj-ea"/>
                <a:ea typeface="+mj-ea"/>
              </a:rPr>
              <a:t>noblank</a:t>
            </a:r>
            <a:r>
              <a:rPr lang="en-US" altLang="ko-KR" sz="2000" dirty="0">
                <a:latin typeface="+mj-ea"/>
                <a:ea typeface="+mj-ea"/>
              </a:rPr>
              <a:t> – 5: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date_sent</a:t>
            </a:r>
            <a:r>
              <a:rPr lang="en-US" altLang="ko-KR" sz="2000" dirty="0">
                <a:latin typeface="+mj-ea"/>
                <a:ea typeface="+mj-ea"/>
              </a:rPr>
              <a:t> 3: -3: </a:t>
            </a:r>
            <a:r>
              <a:rPr lang="en-US" altLang="ko-KR" sz="2000" dirty="0" err="1">
                <a:latin typeface="+mj-ea"/>
                <a:ea typeface="+mj-ea"/>
              </a:rPr>
              <a:t>datetime</a:t>
            </a:r>
            <a:r>
              <a:rPr lang="en-US" altLang="ko-KR" sz="2000" dirty="0">
                <a:latin typeface="+mj-ea"/>
                <a:ea typeface="+mj-ea"/>
              </a:rPr>
              <a:t> (mm/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</a:t>
            </a:r>
            <a:r>
              <a:rPr lang="en-US" altLang="ko-KR" sz="2000" dirty="0" err="1">
                <a:latin typeface="+mj-ea"/>
                <a:ea typeface="+mj-ea"/>
              </a:rPr>
              <a:t>hh:mi:se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1  </a:t>
            </a:r>
            <a:r>
              <a:rPr lang="en-US" altLang="ko-KR" sz="2000" dirty="0">
                <a:latin typeface="+mj-ea"/>
                <a:ea typeface="+mj-ea"/>
              </a:rPr>
              <a:t>char 17 </a:t>
            </a:r>
            <a:r>
              <a:rPr lang="en-US" altLang="ko-KR" sz="2000" dirty="0" err="1">
                <a:latin typeface="+mj-ea"/>
                <a:ea typeface="+mj-ea"/>
              </a:rPr>
              <a:t>user_seq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	</a:t>
            </a:r>
            <a:r>
              <a:rPr lang="en-US" altLang="ko-KR" sz="2000" dirty="0" err="1">
                <a:latin typeface="+mj-ea"/>
                <a:ea typeface="+mj-ea"/>
              </a:rPr>
              <a:t>on_off</a:t>
            </a:r>
            <a:r>
              <a:rPr lang="en-US" altLang="ko-KR" sz="2000" dirty="0">
                <a:latin typeface="+mj-ea"/>
                <a:ea typeface="+mj-ea"/>
              </a:rPr>
              <a:t>		17b4 bit 4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042988" y="2914650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042988" y="49133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53451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42988" y="62087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548" y="1968191"/>
            <a:ext cx="131799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90003" y="3057406"/>
            <a:ext cx="3777445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,100,10000,REP, K or</a:t>
            </a:r>
          </a:p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,200,20000,REP, 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64050" y="3985359"/>
            <a:ext cx="1403398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REP,K or</a:t>
            </a:r>
          </a:p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4) /KEYS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SORT </a:t>
            </a:r>
            <a:r>
              <a:rPr lang="ko-KR" altLang="en-US" sz="2000" dirty="0" smtClean="0">
                <a:latin typeface="+mj-ea"/>
                <a:ea typeface="+mj-ea"/>
              </a:rPr>
              <a:t>작업 할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SORT 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/KEYS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[descending]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 descending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/JOINKEYS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Join</a:t>
            </a:r>
            <a:r>
              <a:rPr lang="ko-KR" altLang="en-US" sz="2000" dirty="0">
                <a:latin typeface="+mj-ea"/>
                <a:ea typeface="+mj-ea"/>
              </a:rPr>
              <a:t>할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/JOINKEY </a:t>
            </a:r>
            <a:r>
              <a:rPr lang="en-US" altLang="ko-KR" sz="2000" dirty="0" err="1">
                <a:latin typeface="+mj-ea"/>
                <a:ea typeface="+mj-ea"/>
              </a:rPr>
              <a:t>third_field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/JOINKEY SORTED </a:t>
            </a:r>
            <a:r>
              <a:rPr lang="en-US" altLang="ko-KR" sz="2000" dirty="0" err="1">
                <a:latin typeface="+mj-ea"/>
                <a:ea typeface="+mj-ea"/>
              </a:rPr>
              <a:t>cust_number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trans_date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16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5) /SUMMARIZE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동일한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값에 대한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의 합계 계산</a:t>
            </a:r>
            <a:r>
              <a:rPr lang="en-US" altLang="ko-KR" sz="2000" dirty="0">
                <a:latin typeface="+mj-ea"/>
                <a:ea typeface="+mj-ea"/>
              </a:rPr>
              <a:t>. Total </a:t>
            </a:r>
            <a:r>
              <a:rPr lang="ko-KR" altLang="en-US" sz="2000" dirty="0">
                <a:latin typeface="+mj-ea"/>
                <a:ea typeface="+mj-ea"/>
              </a:rPr>
              <a:t>과 함께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 /SUMMARIZE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/SUMMARIZE </a:t>
            </a:r>
            <a:r>
              <a:rPr lang="en-US" altLang="ko-KR" sz="2000" dirty="0" smtClean="0">
                <a:latin typeface="+mj-ea"/>
                <a:ea typeface="+mj-ea"/>
              </a:rPr>
              <a:t> TOTAL  </a:t>
            </a:r>
            <a:r>
              <a:rPr lang="en-US" altLang="ko-KR" sz="2000" dirty="0" err="1" smtClean="0">
                <a:latin typeface="+mj-ea"/>
                <a:ea typeface="+mj-ea"/>
              </a:rPr>
              <a:t>amt_paid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7800" y="4937429"/>
            <a:ext cx="2209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18356"/>
              </p:ext>
            </p:extLst>
          </p:nvPr>
        </p:nvGraphicFramePr>
        <p:xfrm>
          <a:off x="1447800" y="3413429"/>
          <a:ext cx="1676400" cy="2590801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5583"/>
              </p:ext>
            </p:extLst>
          </p:nvPr>
        </p:nvGraphicFramePr>
        <p:xfrm>
          <a:off x="5257800" y="33372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70609"/>
              </p:ext>
            </p:extLst>
          </p:nvPr>
        </p:nvGraphicFramePr>
        <p:xfrm>
          <a:off x="7162800" y="46326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82"/>
          <p:cNvSpPr>
            <a:spLocks noChangeArrowheads="1"/>
          </p:cNvSpPr>
          <p:nvPr/>
        </p:nvSpPr>
        <p:spPr bwMode="auto">
          <a:xfrm>
            <a:off x="3236913" y="3786492"/>
            <a:ext cx="1944687" cy="701675"/>
          </a:xfrm>
          <a:prstGeom prst="rightArrow">
            <a:avLst>
              <a:gd name="adj1" fmla="val 50000"/>
              <a:gd name="adj2" fmla="val 6928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</a:t>
            </a:r>
            <a:endParaRPr lang="ko-KR" altLang="en-US"/>
          </a:p>
        </p:txBody>
      </p:sp>
      <p:sp>
        <p:nvSpPr>
          <p:cNvPr id="11" name="AutoShape 83"/>
          <p:cNvSpPr>
            <a:spLocks noChangeArrowheads="1"/>
          </p:cNvSpPr>
          <p:nvPr/>
        </p:nvSpPr>
        <p:spPr bwMode="auto">
          <a:xfrm>
            <a:off x="3276600" y="5119992"/>
            <a:ext cx="3657600" cy="701675"/>
          </a:xfrm>
          <a:prstGeom prst="rightArrow">
            <a:avLst>
              <a:gd name="adj1" fmla="val 50000"/>
              <a:gd name="adj2" fmla="val 13031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   TOTAL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348" y="3105652"/>
            <a:ext cx="880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</a:t>
            </a:r>
            <a:endParaRPr lang="ko-KR" altLang="en-US" sz="14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0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nimBg="1" autoUpdateAnimBg="0"/>
      <p:bldP spid="1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6) /CONDITION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레코드 선택이나 필드에 다른 값을 할당하기 위한 조건 정의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숫자연산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EQ, NE, LT, GT, LE, GE,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  =, !=, &lt;, &gt;, &lt;=, !&gt;, &gt;=, !&lt;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ko-KR" altLang="en-US" sz="2000" dirty="0" err="1">
                <a:latin typeface="+mj-ea"/>
                <a:ea typeface="+mj-ea"/>
              </a:rPr>
              <a:t>문자연산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CT, NC, MT, NM, </a:t>
            </a:r>
            <a:r>
              <a:rPr lang="ko-KR" altLang="en-US" sz="2000" dirty="0" err="1">
                <a:latin typeface="+mj-ea"/>
                <a:ea typeface="+mj-ea"/>
              </a:rPr>
              <a:t>숫자연산</a:t>
            </a: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= “1”  (EQ)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!= “F” (NE)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kbs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ct</a:t>
            </a:r>
            <a:r>
              <a:rPr lang="en-US" altLang="ko-KR" sz="2000" dirty="0">
                <a:latin typeface="+mj-ea"/>
                <a:ea typeface="+mj-ea"/>
              </a:rPr>
              <a:t> “KBS” or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= “Korea BS”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null_amt</a:t>
            </a:r>
            <a:r>
              <a:rPr lang="en-US" altLang="ko-KR" sz="2000" dirty="0">
                <a:latin typeface="+mj-ea"/>
                <a:ea typeface="+mj-ea"/>
              </a:rPr>
              <a:t> total = 0 or total = 5”*”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has_time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date_fd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mt</a:t>
            </a:r>
            <a:r>
              <a:rPr lang="en-US" altLang="ko-KR" sz="2000" dirty="0">
                <a:latin typeface="+mj-ea"/>
                <a:ea typeface="+mj-ea"/>
              </a:rPr>
              <a:t> /[0-9]+:[0-9]+:[0-9]+/</a:t>
            </a:r>
          </a:p>
        </p:txBody>
      </p:sp>
    </p:spTree>
    <p:extLst>
      <p:ext uri="{BB962C8B-B14F-4D97-AF65-F5344CB8AC3E}">
        <p14:creationId xmlns:p14="http://schemas.microsoft.com/office/powerpoint/2010/main" val="22964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9132" y="2443012"/>
            <a:ext cx="2685351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DMX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DMX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주요 명령어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유용한 기능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사항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7) /DERIVEDFIELD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새로운 필드를 만들거나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아웃파일을</a:t>
            </a:r>
            <a:r>
              <a:rPr lang="ko-KR" altLang="en-US" sz="2000" dirty="0">
                <a:latin typeface="+mj-ea"/>
                <a:ea typeface="+mj-ea"/>
              </a:rPr>
              <a:t> 구체화시킴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an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bigo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“</a:t>
            </a:r>
            <a:r>
              <a:rPr lang="en-US" altLang="ko-KR" sz="2000" dirty="0">
                <a:latin typeface="+mj-ea"/>
                <a:ea typeface="+mj-ea"/>
              </a:rPr>
              <a:t>SYNCSORT”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check_bit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pay_ok</a:t>
            </a:r>
            <a:r>
              <a:rPr lang="en-US" altLang="ko-KR" sz="2000" dirty="0" smtClean="0">
                <a:latin typeface="+mj-ea"/>
                <a:ea typeface="+mj-ea"/>
              </a:rPr>
              <a:t>  then  “</a:t>
            </a:r>
            <a:r>
              <a:rPr lang="en-US" altLang="ko-KR" sz="2000" dirty="0">
                <a:latin typeface="+mj-ea"/>
                <a:ea typeface="+mj-ea"/>
              </a:rPr>
              <a:t>Y” </a:t>
            </a:r>
            <a:r>
              <a:rPr lang="en-US" altLang="ko-KR" sz="2000" dirty="0" smtClean="0">
                <a:latin typeface="+mj-ea"/>
                <a:ea typeface="+mj-ea"/>
              </a:rPr>
              <a:t> else  “</a:t>
            </a:r>
            <a:r>
              <a:rPr lang="en-US" altLang="ko-KR" sz="2000" dirty="0">
                <a:latin typeface="+mj-ea"/>
                <a:ea typeface="+mj-ea"/>
              </a:rPr>
              <a:t>N” char 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total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tot_ok</a:t>
            </a:r>
            <a:r>
              <a:rPr lang="en-US" altLang="ko-KR" sz="2000" dirty="0" smtClean="0">
                <a:latin typeface="+mj-ea"/>
                <a:ea typeface="+mj-ea"/>
              </a:rPr>
              <a:t>  then  sum  else </a:t>
            </a:r>
            <a:r>
              <a:rPr lang="en-US" altLang="ko-KR" sz="2000" dirty="0">
                <a:latin typeface="+mj-ea"/>
                <a:ea typeface="+mj-ea"/>
              </a:rPr>
              <a:t>0 </a:t>
            </a:r>
            <a:r>
              <a:rPr lang="en-US" altLang="ko-KR" sz="2000" dirty="0" smtClean="0">
                <a:latin typeface="+mj-ea"/>
                <a:ea typeface="+mj-ea"/>
              </a:rPr>
              <a:t> (</a:t>
            </a:r>
            <a:r>
              <a:rPr lang="en-US" altLang="ko-KR" sz="2000" dirty="0">
                <a:latin typeface="+mj-ea"/>
                <a:ea typeface="+mj-ea"/>
              </a:rPr>
              <a:t>zz9)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print_date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TODAY  (</a:t>
            </a:r>
            <a:r>
              <a:rPr lang="en-US" altLang="ko-KR" sz="2000" dirty="0">
                <a:latin typeface="+mj-ea"/>
                <a:ea typeface="+mj-ea"/>
              </a:rPr>
              <a:t>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hh:mi0:se0)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comments </a:t>
            </a:r>
            <a:r>
              <a:rPr lang="en-US" altLang="ko-KR" sz="2000" dirty="0" smtClean="0">
                <a:latin typeface="+mj-ea"/>
                <a:ea typeface="+mj-ea"/>
              </a:rPr>
              <a:t> remainder  truncate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num</a:t>
            </a:r>
            <a:r>
              <a:rPr lang="en-US" altLang="ko-KR" sz="2000" dirty="0">
                <a:latin typeface="+mj-ea"/>
                <a:ea typeface="+mj-ea"/>
              </a:rPr>
              <a:t> RECORDNUMBER an 3 compress</a:t>
            </a:r>
          </a:p>
        </p:txBody>
      </p:sp>
    </p:spTree>
    <p:extLst>
      <p:ext uri="{BB962C8B-B14F-4D97-AF65-F5344CB8AC3E}">
        <p14:creationId xmlns:p14="http://schemas.microsoft.com/office/powerpoint/2010/main" val="10591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8) /OMIT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제거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/OMIT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9) /INCLUDE     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선택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/INCLUDE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/INCLUDE ALL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※ Input  Record Selection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Output Record Selection</a:t>
            </a:r>
          </a:p>
        </p:txBody>
      </p:sp>
    </p:spTree>
    <p:extLst>
      <p:ext uri="{BB962C8B-B14F-4D97-AF65-F5344CB8AC3E}">
        <p14:creationId xmlns:p14="http://schemas.microsoft.com/office/powerpoint/2010/main" val="37869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noProof="0" dirty="0" smtClean="0">
                <a:solidFill>
                  <a:srgbClr val="FFFFFF"/>
                </a:solidFill>
                <a:latin typeface="+mj-ea"/>
              </a:rPr>
              <a:t>세상에 나쁜 옷은 없다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64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10) /OUTFILE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출력되는 </a:t>
            </a: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명들을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overwrite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“|” append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1 open fixed 80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variable 240 120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RECORDNUMBER [START number]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COMPRESSED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UNCOMPRESSED</a:t>
            </a:r>
          </a:p>
        </p:txBody>
      </p:sp>
    </p:spTree>
    <p:extLst>
      <p:ext uri="{BB962C8B-B14F-4D97-AF65-F5344CB8AC3E}">
        <p14:creationId xmlns:p14="http://schemas.microsoft.com/office/powerpoint/2010/main" val="9951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11) /REFORMAT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레이아웃 변경에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예</a:t>
            </a:r>
            <a:r>
              <a:rPr lang="en-US" altLang="ko-KR" sz="2000" dirty="0">
                <a:latin typeface="+mj-ea"/>
                <a:ea typeface="+mj-ea"/>
              </a:rPr>
              <a:t>) /REFORMAT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RECORDNUMBER,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id,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r>
              <a:rPr lang="en-US" altLang="ko-KR" sz="2000" dirty="0">
                <a:latin typeface="+mj-ea"/>
                <a:ea typeface="+mj-ea"/>
              </a:rPr>
              <a:t>, name, price,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</a:t>
            </a:r>
            <a:r>
              <a:rPr lang="en-US" altLang="ko-KR" sz="2000" dirty="0" err="1">
                <a:latin typeface="+mj-ea"/>
                <a:ea typeface="+mj-ea"/>
              </a:rPr>
              <a:t>leftside:cust_id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rightside:city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    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leftside:cust_name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zip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※ Input  Record Reformatting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Output Record Reformatting</a:t>
            </a:r>
          </a:p>
        </p:txBody>
      </p:sp>
    </p:spTree>
    <p:extLst>
      <p:ext uri="{BB962C8B-B14F-4D97-AF65-F5344CB8AC3E}">
        <p14:creationId xmlns:p14="http://schemas.microsoft.com/office/powerpoint/2010/main" val="1327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84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12) /MEMORY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사용할 </a:t>
            </a:r>
            <a:r>
              <a:rPr lang="en-US" altLang="ko-KR" sz="2000" dirty="0">
                <a:latin typeface="+mj-ea"/>
                <a:ea typeface="+mj-ea"/>
              </a:rPr>
              <a:t>MEMORY </a:t>
            </a:r>
            <a:r>
              <a:rPr lang="ko-KR" altLang="en-US" sz="2000" dirty="0">
                <a:latin typeface="+mj-ea"/>
                <a:ea typeface="+mj-ea"/>
              </a:rPr>
              <a:t>지정</a:t>
            </a:r>
            <a:r>
              <a:rPr lang="en-US" altLang="ko-KR" sz="2000" dirty="0">
                <a:latin typeface="+mj-ea"/>
                <a:ea typeface="+mj-ea"/>
              </a:rPr>
              <a:t>.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/MEMORY 500 MEGABYTES [KILOBYTES]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13) /WORKSPACE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시 사용할 </a:t>
            </a:r>
            <a:r>
              <a:rPr lang="en-US" altLang="ko-KR" sz="2000" dirty="0">
                <a:latin typeface="+mj-ea"/>
                <a:ea typeface="+mj-ea"/>
              </a:rPr>
              <a:t>DISK SPACE (Temp</a:t>
            </a:r>
            <a:r>
              <a:rPr lang="ko-KR" altLang="en-US" sz="2000" dirty="0">
                <a:latin typeface="+mj-ea"/>
                <a:ea typeface="+mj-ea"/>
              </a:rPr>
              <a:t>영역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위치를 지정</a:t>
            </a:r>
            <a:r>
              <a:rPr lang="en-US" altLang="ko-KR" sz="2000" dirty="0">
                <a:latin typeface="+mj-ea"/>
                <a:ea typeface="+mj-ea"/>
              </a:rPr>
              <a:t>.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)/WORKSPACE /user/temp_work_space1</a:t>
            </a:r>
          </a:p>
        </p:txBody>
      </p:sp>
    </p:spTree>
    <p:extLst>
      <p:ext uri="{BB962C8B-B14F-4D97-AF65-F5344CB8AC3E}">
        <p14:creationId xmlns:p14="http://schemas.microsoft.com/office/powerpoint/2010/main" val="11596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14) /STATISTICS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실행 결과에 </a:t>
            </a:r>
            <a:r>
              <a:rPr lang="ko-KR" altLang="en-US" sz="2000" dirty="0">
                <a:latin typeface="+mj-ea"/>
                <a:ea typeface="+mj-ea"/>
              </a:rPr>
              <a:t>대한 통계 요청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15) /END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Application</a:t>
            </a:r>
            <a:r>
              <a:rPr lang="ko-KR" altLang="en-US" sz="2000" dirty="0">
                <a:latin typeface="+mj-ea"/>
                <a:ea typeface="+mj-ea"/>
              </a:rPr>
              <a:t>의 끝을 정의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27" y="2277401"/>
            <a:ext cx="7469330" cy="2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16) /COPY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</a:t>
            </a:r>
            <a:r>
              <a:rPr lang="en-US" altLang="ko-KR" sz="2000" dirty="0">
                <a:latin typeface="+mj-ea"/>
                <a:ea typeface="+mj-ea"/>
              </a:rPr>
              <a:t>sort</a:t>
            </a:r>
            <a:r>
              <a:rPr lang="ko-KR" altLang="en-US" sz="2000" dirty="0">
                <a:latin typeface="+mj-ea"/>
                <a:ea typeface="+mj-ea"/>
              </a:rPr>
              <a:t>는 하지 않고 레코드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레이아웃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변경과 같은 기능과 함께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/COPY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17) /MERGE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가 되어 있는 파일들을 </a:t>
            </a:r>
            <a:r>
              <a:rPr lang="en-US" altLang="ko-KR" sz="2000" dirty="0">
                <a:latin typeface="+mj-ea"/>
                <a:ea typeface="+mj-ea"/>
              </a:rPr>
              <a:t>merge </a:t>
            </a:r>
            <a:r>
              <a:rPr lang="ko-KR" altLang="en-US" sz="2000" dirty="0">
                <a:latin typeface="+mj-ea"/>
                <a:ea typeface="+mj-ea"/>
              </a:rPr>
              <a:t>할 때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/MERGE </a:t>
            </a:r>
          </a:p>
        </p:txBody>
      </p:sp>
    </p:spTree>
    <p:extLst>
      <p:ext uri="{BB962C8B-B14F-4D97-AF65-F5344CB8AC3E}">
        <p14:creationId xmlns:p14="http://schemas.microsoft.com/office/powerpoint/2010/main" val="17161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20932" y="1910992"/>
            <a:ext cx="2210540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7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18) /JOIN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/Join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</a:t>
            </a:r>
            <a:r>
              <a:rPr lang="ko-KR" altLang="en-US" sz="2000" dirty="0">
                <a:latin typeface="+mj-ea"/>
                <a:ea typeface="+mj-ea"/>
              </a:rPr>
              <a:t>매치 되는 레코드와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함께 </a:t>
            </a:r>
            <a:r>
              <a:rPr lang="ko-KR" altLang="en-US" sz="2000" dirty="0">
                <a:latin typeface="+mj-ea"/>
                <a:ea typeface="+mj-ea"/>
              </a:rPr>
              <a:t>처리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br>
              <a:rPr lang="en-US" altLang="ko-KR" sz="2000" dirty="0" smtClean="0">
                <a:latin typeface="+mj-ea"/>
                <a:ea typeface="+mj-ea"/>
              </a:rPr>
            </a:br>
            <a:endParaRPr lang="en-US" altLang="ko-KR" sz="7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30000"/>
              </a:lnSpc>
            </a:pPr>
            <a:endParaRPr lang="en-US" altLang="ko-KR" sz="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</p:txBody>
      </p:sp>
      <p:grpSp>
        <p:nvGrpSpPr>
          <p:cNvPr id="4" name="그룹 27"/>
          <p:cNvGrpSpPr>
            <a:grpSpLocks/>
          </p:cNvGrpSpPr>
          <p:nvPr/>
        </p:nvGrpSpPr>
        <p:grpSpPr bwMode="auto">
          <a:xfrm>
            <a:off x="1571625" y="4079406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5849938" y="44477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6964363" y="50573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62675" y="4442943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96150" y="5038256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5" grpId="0" animBg="1"/>
      <p:bldP spid="26" grpId="0" animBg="1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</a:t>
            </a:r>
            <a:r>
              <a:rPr lang="ko-KR" altLang="en-US" sz="2000" dirty="0"/>
              <a:t>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레코드 유형</a:t>
            </a:r>
            <a:endParaRPr lang="ko-KR" altLang="en-US" sz="2000" dirty="0"/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4" y="248356"/>
            <a:ext cx="6072188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1714652" y="2967335"/>
            <a:ext cx="647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DMExpress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변경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예제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8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755" y="523353"/>
            <a:ext cx="225869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</a:t>
            </a:r>
            <a:r>
              <a:rPr lang="en-US" altLang="ko-KR" dirty="0" smtClean="0"/>
              <a:t>bin/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 smtClean="0"/>
              <a:t>echo “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/REPORT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</a:t>
            </a:r>
            <a:r>
              <a:rPr lang="en-US" altLang="ko-KR" dirty="0" smtClean="0"/>
              <a:t>2“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" </a:t>
            </a:r>
            <a:r>
              <a:rPr lang="en-US" altLang="ko-KR" dirty="0"/>
              <a:t>&gt; </a:t>
            </a:r>
            <a:r>
              <a:rPr lang="en-US" altLang="ko-KR" dirty="0" smtClean="0"/>
              <a:t>TEST.SCL</a:t>
            </a:r>
          </a:p>
          <a:p>
            <a:r>
              <a:rPr lang="en-US" altLang="ko-KR" dirty="0" err="1" smtClean="0"/>
              <a:t>sortcl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=TEST.SCL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[ $? -ne 0 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Then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exit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Fi</a:t>
            </a:r>
          </a:p>
          <a:p>
            <a:r>
              <a:rPr lang="en-US" altLang="ko-KR" dirty="0" err="1" smtClean="0"/>
              <a:t>rm</a:t>
            </a:r>
            <a:r>
              <a:rPr lang="en-US" altLang="ko-KR" dirty="0" smtClean="0"/>
              <a:t> TEST.SCL</a:t>
            </a:r>
          </a:p>
          <a:p>
            <a:r>
              <a:rPr lang="en-US" altLang="ko-KR" dirty="0" smtClean="0"/>
              <a:t>exit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562" y="523353"/>
            <a:ext cx="327346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INFILE  </a:t>
            </a:r>
            <a:r>
              <a:rPr lang="en-US" altLang="ko-KR" dirty="0"/>
              <a:t>$1 </a:t>
            </a:r>
            <a:r>
              <a:rPr lang="en-US" altLang="ko-KR" dirty="0" smtClean="0"/>
              <a:t> STLF  </a:t>
            </a:r>
            <a:r>
              <a:rPr lang="en-US" altLang="ko-KR" dirty="0"/>
              <a:t>200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/END</a:t>
            </a:r>
          </a:p>
          <a:p>
            <a:r>
              <a:rPr lang="en-US" altLang="ko-KR" dirty="0"/>
              <a:t>"&gt; TEST.SRT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/run </a:t>
            </a:r>
            <a:r>
              <a:rPr lang="en-US" altLang="ko-KR" dirty="0" smtClean="0"/>
              <a:t>TEST.SRT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8134" y="523353"/>
            <a:ext cx="3323771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&lt;&lt; </a:t>
            </a:r>
            <a:r>
              <a:rPr lang="en-US" altLang="ko-KR" dirty="0" err="1" smtClean="0"/>
              <a:t>eof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</a:t>
            </a:r>
            <a:r>
              <a:rPr lang="en-US" altLang="ko-KR" dirty="0" smtClean="0"/>
              <a:t> $</a:t>
            </a:r>
            <a:r>
              <a:rPr lang="en-US" altLang="ko-KR" dirty="0"/>
              <a:t>1 </a:t>
            </a:r>
            <a:r>
              <a:rPr lang="en-US" altLang="ko-KR" dirty="0" smtClean="0"/>
              <a:t> STLF  200</a:t>
            </a:r>
            <a:endParaRPr lang="en-US" altLang="ko-KR" dirty="0"/>
          </a:p>
          <a:p>
            <a:r>
              <a:rPr lang="en-US" altLang="ko-KR" dirty="0"/>
              <a:t>/COPY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END</a:t>
            </a:r>
          </a:p>
          <a:p>
            <a:r>
              <a:rPr lang="en-US" altLang="ko-KR" dirty="0" err="1" smtClean="0"/>
              <a:t>eof</a:t>
            </a:r>
            <a:r>
              <a:rPr lang="en-US" altLang="ko-KR" dirty="0" smtClean="0"/>
              <a:t> "&gt; </a:t>
            </a:r>
            <a:r>
              <a:rPr lang="en-US" altLang="ko-KR" dirty="0"/>
              <a:t>TEST.SRT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. ./TEST.SRT</a:t>
            </a:r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149699" y="1103087"/>
            <a:ext cx="6004358" cy="137885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479" y="314250"/>
            <a:ext cx="705546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(/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         …….</a:t>
            </a:r>
            <a:br>
              <a:rPr lang="en-US" altLang="ko-KR" dirty="0" smtClean="0"/>
            </a:br>
            <a:r>
              <a:rPr lang="en-US" altLang="ko-KR" dirty="0" smtClean="0"/>
              <a:t>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/CARD/71/BILLMMDD/BI710731)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</a:t>
            </a:r>
            <a:r>
              <a:rPr lang="en-US" altLang="ko-KR" dirty="0" err="1"/>
              <a:t>pos</a:t>
            </a:r>
            <a:r>
              <a:rPr lang="en-US" altLang="ko-KR" dirty="0"/>
              <a:t>=   1 , size=  171)                                                                                                                                               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/CARD/71/BILLMMDD/V4.DRAFT00.20190805.main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07264" y="3150499"/>
            <a:ext cx="7408235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 STLF 171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 STLF 171</a:t>
            </a:r>
          </a:p>
          <a:p>
            <a:endParaRPr lang="en-US" altLang="ko-KR" dirty="0"/>
          </a:p>
          <a:p>
            <a:r>
              <a:rPr lang="en-US" altLang="ko-KR" dirty="0"/>
              <a:t>/FIELDS </a:t>
            </a:r>
            <a:r>
              <a:rPr lang="en-US" altLang="ko-KR" dirty="0" smtClean="0"/>
              <a:t> a1  1  char  171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/COPY</a:t>
            </a:r>
          </a:p>
          <a:p>
            <a:endParaRPr lang="en-US" altLang="ko-KR" dirty="0"/>
          </a:p>
          <a:p>
            <a:r>
              <a:rPr lang="en-US" altLang="ko-KR" dirty="0"/>
              <a:t>/OUTFILE  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/V4.DRAFT00.20190805.main </a:t>
            </a:r>
            <a:r>
              <a:rPr lang="en-US" altLang="ko-KR" dirty="0"/>
              <a:t>STLF 171 overwrite</a:t>
            </a:r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순서도: 대체 처리 3"/>
          <p:cNvSpPr/>
          <p:nvPr/>
        </p:nvSpPr>
        <p:spPr>
          <a:xfrm>
            <a:off x="164048" y="2264735"/>
            <a:ext cx="3270270" cy="32960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>
          <a:xfrm>
            <a:off x="2224314" y="4821510"/>
            <a:ext cx="2728686" cy="37737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8064" y="3204644"/>
            <a:ext cx="72010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dirty="0" smtClean="0"/>
              <a:t>/INFILE  </a:t>
            </a:r>
            <a:br>
              <a:rPr lang="en-US" altLang="ko-KR" dirty="0" smtClean="0"/>
            </a:br>
            <a:r>
              <a:rPr lang="en-US" altLang="ko-KR" dirty="0" smtClean="0"/>
              <a:t>“/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/CARD/71/BILLMMDD/BI7107??”  </a:t>
            </a:r>
            <a:r>
              <a:rPr lang="en-US" altLang="ko-KR" dirty="0" smtClean="0">
                <a:solidFill>
                  <a:srgbClr val="FF0000"/>
                </a:solidFill>
              </a:rPr>
              <a:t>EXPANDWILDCARDS</a:t>
            </a:r>
            <a:r>
              <a:rPr lang="en-US" altLang="ko-KR" dirty="0" smtClean="0"/>
              <a:t> STLF 171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2570" y="409100"/>
            <a:ext cx="402187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25017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469" y="409100"/>
            <a:ext cx="4227201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a2      3  </a:t>
            </a:r>
            <a:r>
              <a:rPr lang="en-US" altLang="ko-KR" dirty="0"/>
              <a:t>char  18,</a:t>
            </a:r>
          </a:p>
          <a:p>
            <a:r>
              <a:rPr lang="en-US" altLang="ko-KR" dirty="0" smtClean="0"/>
              <a:t>              a3     21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a4     27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a5   </a:t>
            </a:r>
            <a:r>
              <a:rPr lang="en-US" altLang="ko-KR" dirty="0"/>
              <a:t>188 char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a6   </a:t>
            </a:r>
            <a:r>
              <a:rPr lang="en-US" altLang="ko-KR" dirty="0"/>
              <a:t>190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a7   </a:t>
            </a:r>
            <a:r>
              <a:rPr lang="en-US" altLang="ko-KR" dirty="0"/>
              <a:t>215 char 46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</a:t>
            </a:r>
            <a:r>
              <a:rPr lang="en-US" altLang="ko-KR" dirty="0"/>
              <a:t>a0 </a:t>
            </a:r>
            <a:r>
              <a:rPr lang="en-US" altLang="ko-KR" dirty="0" smtClean="0"/>
              <a:t>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 smtClean="0"/>
              <a:t>        …</a:t>
            </a:r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CONDITION  c8  a1  EQ  "71"</a:t>
            </a:r>
            <a:endParaRPr lang="en-US" altLang="ko-KR" dirty="0" smtClean="0"/>
          </a:p>
        </p:txBody>
      </p:sp>
      <p:sp>
        <p:nvSpPr>
          <p:cNvPr id="3" name="오른쪽 화살표 2"/>
          <p:cNvSpPr/>
          <p:nvPr/>
        </p:nvSpPr>
        <p:spPr>
          <a:xfrm>
            <a:off x="3881579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5315237" y="696686"/>
            <a:ext cx="2723864" cy="451349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8469" y="409100"/>
            <a:ext cx="4227201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 smtClean="0"/>
              <a:t>              a0 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/>
              <a:t>/CONDITION  c2  a1  EQ  "61"</a:t>
            </a:r>
          </a:p>
          <a:p>
            <a:r>
              <a:rPr lang="en-US" altLang="ko-KR" dirty="0"/>
              <a:t>/CONDITION  c3  a1  EQ  "62"</a:t>
            </a:r>
          </a:p>
          <a:p>
            <a:r>
              <a:rPr lang="en-US" altLang="ko-KR" dirty="0"/>
              <a:t>/CONDITION  c4  a1  EQ  "63"</a:t>
            </a:r>
          </a:p>
          <a:p>
            <a:r>
              <a:rPr lang="en-US" altLang="ko-KR" dirty="0"/>
              <a:t>/CONDITION  c5  a1  EQ  "65"</a:t>
            </a:r>
          </a:p>
          <a:p>
            <a:r>
              <a:rPr lang="en-US" altLang="ko-KR" dirty="0"/>
              <a:t>/CONDITION  c6  a1  EQ  "66"</a:t>
            </a:r>
          </a:p>
          <a:p>
            <a:r>
              <a:rPr lang="en-US" altLang="ko-KR" dirty="0"/>
              <a:t>/CONDITION  c7  a1  EQ  "67"</a:t>
            </a:r>
          </a:p>
          <a:p>
            <a:r>
              <a:rPr lang="en-US" altLang="ko-KR" dirty="0"/>
              <a:t>/CONDITION  c8  a1  EQ  "71"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798457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/>
          <p:cNvSpPr/>
          <p:nvPr/>
        </p:nvSpPr>
        <p:spPr>
          <a:xfrm>
            <a:off x="5315237" y="696686"/>
            <a:ext cx="2723864" cy="293233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884" y="439900"/>
            <a:ext cx="4878259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/OUTFILE="$2"26"$3“ overwrite STLF 258 </a:t>
            </a:r>
          </a:p>
          <a:p>
            <a:r>
              <a:rPr lang="en-US" altLang="ko-KR" dirty="0"/>
              <a:t>/INCLUDE c1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="$2"61"$3“ overwrite STLF 258</a:t>
            </a:r>
          </a:p>
          <a:p>
            <a:r>
              <a:rPr lang="en-US" altLang="ko-KR" dirty="0"/>
              <a:t>/INCLUDE c2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r>
              <a:rPr lang="en-US" altLang="ko-KR" dirty="0" smtClean="0"/>
              <a:t>    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="$2"67"$3“ overwrite STLF 258</a:t>
            </a:r>
          </a:p>
          <a:p>
            <a:r>
              <a:rPr lang="en-US" altLang="ko-KR" dirty="0"/>
              <a:t>/INCLUDE c7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="$2"71"$3“ overwrite STLF 258</a:t>
            </a:r>
          </a:p>
          <a:p>
            <a:r>
              <a:rPr lang="en-US" altLang="ko-KR" dirty="0"/>
              <a:t>/INCLUDE c8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4409" y="439900"/>
            <a:ext cx="4021870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266279" y="4393065"/>
            <a:ext cx="481487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3714750"/>
            <a:ext cx="4096053" cy="263446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4749884" y="4505324"/>
            <a:ext cx="4878259" cy="126682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6725" y="1993900"/>
            <a:ext cx="1277938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6700" y="1403350"/>
            <a:ext cx="2043113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70513" y="4168775"/>
            <a:ext cx="2124075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58" y="649467"/>
            <a:ext cx="444587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  input.dat</a:t>
            </a:r>
          </a:p>
          <a:p>
            <a:r>
              <a:rPr lang="en-US" altLang="ko-KR" sz="2000" dirty="0"/>
              <a:t>/FIELDS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  </a:t>
            </a:r>
            <a:r>
              <a:rPr lang="en-US" altLang="ko-KR" sz="2000" dirty="0" err="1"/>
              <a:t>b_num</a:t>
            </a:r>
            <a:r>
              <a:rPr lang="en-US" altLang="ko-KR" sz="2000" dirty="0"/>
              <a:t>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/KEYS    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1 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2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/SUMMARIZE </a:t>
            </a:r>
            <a:r>
              <a:rPr lang="en-US" altLang="ko-KR" sz="2000" dirty="0" smtClean="0"/>
              <a:t> TOTAL  </a:t>
            </a:r>
            <a:r>
              <a:rPr lang="en-US" altLang="ko-KR" sz="2000" dirty="0" err="1" smtClean="0"/>
              <a:t>new_no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/CONDITION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CND_Dup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=  1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  </a:t>
            </a:r>
            <a:r>
              <a:rPr lang="en-US" altLang="ko-KR" sz="2000" dirty="0" smtClean="0"/>
              <a:t>Uniq_Out.dat  overwrite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endParaRPr lang="en-US" altLang="ko-KR" sz="2000" dirty="0"/>
          </a:p>
          <a:p>
            <a:r>
              <a:rPr lang="en-US" altLang="ko-KR" sz="2000" dirty="0" smtClean="0"/>
              <a:t>/INCLUDE      </a:t>
            </a:r>
            <a:r>
              <a:rPr lang="en-US" altLang="ko-KR" sz="2000" dirty="0" err="1" smtClean="0"/>
              <a:t>CND_Dup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0807" y="649467"/>
            <a:ext cx="4222076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Uniq_Out.dat</a:t>
            </a:r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b_num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input.dat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d_key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e_num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/JOIN UNPAIRED </a:t>
            </a:r>
            <a:r>
              <a:rPr lang="en-US" altLang="ko-KR" sz="2000" dirty="0" smtClean="0"/>
              <a:t> RIGHTSIDE  ONLY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Dup_Out.dat   overwrite</a:t>
            </a:r>
            <a:endParaRPr lang="en-US" altLang="ko-KR" sz="2000" dirty="0"/>
          </a:p>
          <a:p>
            <a:r>
              <a:rPr lang="en-US" altLang="ko-KR" sz="2000" dirty="0"/>
              <a:t>/REFORMAT </a:t>
            </a:r>
            <a:r>
              <a:rPr lang="en-US" altLang="ko-KR" sz="2000" dirty="0" err="1"/>
              <a:t>RIGHT:d_key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e_num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5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</a:t>
            </a:r>
            <a:r>
              <a:rPr lang="ko-KR" altLang="en-US" sz="2400" dirty="0" smtClean="0"/>
              <a:t>주인 놈을 만났을 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81" y="521861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53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2050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16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30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trilliumsoftware.com/sites/default/files/syncsort-trillium-web_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3" y="5431978"/>
            <a:ext cx="2806065" cy="52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kbscom.co.kr/data/bbsData/1469619399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11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기능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날짜 연산 </a:t>
            </a:r>
            <a:r>
              <a:rPr lang="ko-KR" altLang="en-US" sz="2000" dirty="0"/>
              <a:t>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오빤 내가 왜 화났는지 몰라</a:t>
            </a:r>
            <a:r>
              <a:rPr lang="en-US" altLang="ko-KR" sz="2000" dirty="0" smtClean="0"/>
              <a:t>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23" y="230279"/>
            <a:ext cx="4957953" cy="6111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1165578"/>
            <a:ext cx="4597938" cy="477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0" y="1924582"/>
            <a:ext cx="6686550" cy="3505200"/>
          </a:xfrm>
          <a:prstGeom prst="rect">
            <a:avLst/>
          </a:prstGeom>
          <a:ln w="28575" cmpd="thickThin">
            <a:solidFill>
              <a:schemeClr val="accent6">
                <a:lumMod val="50000"/>
              </a:schemeClr>
            </a:solidFill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10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382808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92810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,20170931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0,1,HW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noProof="0" dirty="0" smtClean="0"/>
              <a:t>고양이 회사 직급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466725"/>
            <a:ext cx="5715000" cy="59245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63505" y="1147762"/>
            <a:ext cx="3181350" cy="4562475"/>
            <a:chOff x="263505" y="1147762"/>
            <a:chExt cx="3181350" cy="45624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05" y="1147762"/>
              <a:ext cx="3181350" cy="4562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7372" y="1275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회장</a:t>
              </a:r>
              <a:endParaRPr lang="ko-KR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/>
              <a:t>뱀잡이수리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Secretary bird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050" name="Picture 2" descr="https://blog.kakaocdn.net/dn/TxjVZ/btqxx1us2HH/kkv0BBUjPgpQbDy8NgWvz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5" y="1150407"/>
            <a:ext cx="59912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.kakaocdn.net/dn/MaYGP/btqxCPFUSQ7/tP0Bk5FcDcM1cLvbWtIJC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2" y="1150407"/>
            <a:ext cx="328136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bJuQJa/btqxDtI9r7K/Ffj0ddkfbI9MgmJMbIcGX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1" y="3717214"/>
            <a:ext cx="3292126" cy="21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9124" y="5933689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독수리 계의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아이린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372" y="5965477"/>
            <a:ext cx="595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날아다니기보다는 </a:t>
            </a:r>
            <a:r>
              <a:rPr lang="ko-KR" altLang="en-US" sz="1600" dirty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긴 다리를 사용하여 걸어 다니는 것을 </a:t>
            </a:r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선호</a:t>
            </a:r>
            <a:r>
              <a:rPr lang="en-US" altLang="ko-KR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. 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092" y="5421836"/>
            <a:ext cx="1745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신장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: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1.3~1.5m 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371" y="5006337"/>
            <a:ext cx="125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아프리카에 서식하는</a:t>
            </a:r>
            <a:endParaRPr lang="en-US" altLang="ko-KR" sz="1600" dirty="0" smtClean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맹금류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4686" y="5252559"/>
            <a:ext cx="178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레깅스를 </a:t>
            </a:r>
            <a:r>
              <a:rPr lang="ko-KR" altLang="en-US" sz="1600" dirty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입은 것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같음</a:t>
            </a:r>
            <a:endParaRPr lang="en-US" altLang="ko-KR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적용방안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81" name="원통 80"/>
          <p:cNvSpPr/>
          <p:nvPr/>
        </p:nvSpPr>
        <p:spPr>
          <a:xfrm>
            <a:off x="838853" y="2099733"/>
            <a:ext cx="1500198" cy="1583106"/>
          </a:xfrm>
          <a:prstGeom prst="can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Oracle 11g</a:t>
            </a:r>
          </a:p>
        </p:txBody>
      </p:sp>
      <p:sp>
        <p:nvSpPr>
          <p:cNvPr id="82" name="순서도: 문서 81"/>
          <p:cNvSpPr/>
          <p:nvPr/>
        </p:nvSpPr>
        <p:spPr>
          <a:xfrm>
            <a:off x="4969940" y="2221397"/>
            <a:ext cx="785818" cy="714380"/>
          </a:xfrm>
          <a:prstGeom prst="flowChartDocumen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Shape 12"/>
          <p:cNvCxnSpPr>
            <a:stCxn id="81" idx="3"/>
            <a:endCxn id="94" idx="1"/>
          </p:cNvCxnSpPr>
          <p:nvPr/>
        </p:nvCxnSpPr>
        <p:spPr>
          <a:xfrm rot="16200000" flipH="1">
            <a:off x="1678934" y="3592856"/>
            <a:ext cx="627560" cy="80752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 flipV="1">
            <a:off x="5755758" y="2578432"/>
            <a:ext cx="2171640" cy="15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5" name="모서리가 둥근 직사각형 84"/>
          <p:cNvSpPr/>
          <p:nvPr/>
        </p:nvSpPr>
        <p:spPr>
          <a:xfrm>
            <a:off x="3255428" y="1373919"/>
            <a:ext cx="6143668" cy="3407639"/>
          </a:xfrm>
          <a:prstGeom prst="roundRect">
            <a:avLst>
              <a:gd name="adj" fmla="val 9194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5310" y="1146720"/>
            <a:ext cx="158417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테스트 서버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40784" y="1373919"/>
            <a:ext cx="2428892" cy="3407639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7459" y="1136260"/>
            <a:ext cx="188705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DBMS 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개발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>
          <a:xfrm>
            <a:off x="7927398" y="2185523"/>
            <a:ext cx="642942" cy="785818"/>
          </a:xfrm>
          <a:prstGeom prst="flowChartMultidocumen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Shape 43"/>
          <p:cNvCxnSpPr>
            <a:stCxn id="89" idx="3"/>
            <a:endCxn id="81" idx="4"/>
          </p:cNvCxnSpPr>
          <p:nvPr/>
        </p:nvCxnSpPr>
        <p:spPr>
          <a:xfrm flipH="1">
            <a:off x="2339051" y="2578432"/>
            <a:ext cx="6231289" cy="312854"/>
          </a:xfrm>
          <a:prstGeom prst="bentConnector5">
            <a:avLst>
              <a:gd name="adj1" fmla="val -3669"/>
              <a:gd name="adj2" fmla="val 425984"/>
              <a:gd name="adj3" fmla="val 78937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755230" y="4089796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①</a:t>
            </a: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84244"/>
              </p:ext>
            </p:extLst>
          </p:nvPr>
        </p:nvGraphicFramePr>
        <p:xfrm>
          <a:off x="755098" y="4936975"/>
          <a:ext cx="8450264" cy="1259840"/>
        </p:xfrm>
        <a:graphic>
          <a:graphicData uri="http://schemas.openxmlformats.org/drawingml/2006/table">
            <a:tbl>
              <a:tblPr firstRow="1" bandRow="1"/>
              <a:tblGrid>
                <a:gridCol w="1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Job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 </a:t>
                      </a:r>
                      <a:r>
                        <a:rPr lang="ko-KR" altLang="en-US" sz="1400" dirty="0" smtClean="0"/>
                        <a:t>발송 고지서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생성 업무</a:t>
                      </a:r>
                      <a:endParaRPr lang="en-US" altLang="ko-KR" sz="1400" dirty="0" smtClean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배치 시간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배 향상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 서버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분 환산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234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4,800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3" name="Shape 43"/>
          <p:cNvCxnSpPr>
            <a:stCxn id="94" idx="0"/>
            <a:endCxn id="81" idx="4"/>
          </p:cNvCxnSpPr>
          <p:nvPr/>
        </p:nvCxnSpPr>
        <p:spPr>
          <a:xfrm rot="16200000" flipV="1">
            <a:off x="1952643" y="3277694"/>
            <a:ext cx="1188280" cy="415464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396477" y="4079566"/>
            <a:ext cx="716075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SQL</a:t>
            </a:r>
          </a:p>
        </p:txBody>
      </p:sp>
      <p:cxnSp>
        <p:nvCxnSpPr>
          <p:cNvPr id="95" name="Shape 12"/>
          <p:cNvCxnSpPr>
            <a:stCxn id="81" idx="1"/>
            <a:endCxn id="82" idx="1"/>
          </p:cNvCxnSpPr>
          <p:nvPr/>
        </p:nvCxnSpPr>
        <p:spPr>
          <a:xfrm rot="16200000" flipH="1">
            <a:off x="3040019" y="648666"/>
            <a:ext cx="478854" cy="3380988"/>
          </a:xfrm>
          <a:prstGeom prst="bentConnector4">
            <a:avLst>
              <a:gd name="adj1" fmla="val -47739"/>
              <a:gd name="adj2" fmla="val 610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3449132" y="1604891"/>
            <a:ext cx="1264064" cy="944686"/>
            <a:chOff x="6497056" y="3675563"/>
            <a:chExt cx="1264064" cy="944686"/>
          </a:xfrm>
        </p:grpSpPr>
        <p:pic>
          <p:nvPicPr>
            <p:cNvPr id="97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298164" y="2018073"/>
            <a:ext cx="1264064" cy="944686"/>
            <a:chOff x="6497056" y="3675563"/>
            <a:chExt cx="1264064" cy="944686"/>
          </a:xfrm>
        </p:grpSpPr>
        <p:pic>
          <p:nvPicPr>
            <p:cNvPr id="100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Box 100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329980" y="3330889"/>
            <a:ext cx="1264064" cy="944686"/>
            <a:chOff x="6497056" y="3675563"/>
            <a:chExt cx="1264064" cy="944686"/>
          </a:xfrm>
        </p:grpSpPr>
        <p:pic>
          <p:nvPicPr>
            <p:cNvPr id="103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74196" y="3313507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②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81272" y="2627285"/>
            <a:ext cx="664587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Unload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809409" y="3477848"/>
            <a:ext cx="49627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Load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38092" y="2925667"/>
            <a:ext cx="13036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Sort, Join, Filter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339051" y="5441031"/>
            <a:ext cx="3959113" cy="36004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29257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="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6529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3573</TotalTime>
  <Words>5060</Words>
  <Application>Microsoft Office PowerPoint</Application>
  <PresentationFormat>A4 용지(210x297mm)</PresentationFormat>
  <Paragraphs>1723</Paragraphs>
  <Slides>78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6" baseType="lpstr">
      <vt:lpstr>나눔스퀘어 ExtraBold</vt:lpstr>
      <vt:lpstr>ＭＳ Ｐゴシック</vt:lpstr>
      <vt:lpstr>a카리스마</vt:lpstr>
      <vt:lpstr>Courier New</vt:lpstr>
      <vt:lpstr>HY동녘B</vt:lpstr>
      <vt:lpstr>굴림</vt:lpstr>
      <vt:lpstr>Calibri Light</vt:lpstr>
      <vt:lpstr>맑은 고딕</vt:lpstr>
      <vt:lpstr>Times New Roman</vt:lpstr>
      <vt:lpstr>굴림체</vt:lpstr>
      <vt:lpstr>Wingdings</vt:lpstr>
      <vt:lpstr>a발레리나</vt:lpstr>
      <vt:lpstr>Tahoma</vt:lpstr>
      <vt:lpstr>Calibri</vt:lpstr>
      <vt:lpstr>a산들바람</vt:lpstr>
      <vt:lpstr>Arial</vt:lpstr>
      <vt:lpstr>proxima-nova-n6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지원 환경</vt:lpstr>
      <vt:lpstr>DMExpress 기능</vt:lpstr>
      <vt:lpstr>DMExpress Script</vt:lpstr>
      <vt:lpstr>DMExpress 기능 : Join</vt:lpstr>
      <vt:lpstr>DMExpress 기능 : 여러 기능을 한 번에</vt:lpstr>
      <vt:lpstr>PowerPoint 프레젠테이션</vt:lpstr>
      <vt:lpstr>PowerPoint 프레젠테이션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PowerPoint 프레젠테이션</vt:lpstr>
      <vt:lpstr>주요 명령어</vt:lpstr>
      <vt:lpstr>PowerPoint 프레젠테이션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PowerPoint 프레젠테이션</vt:lpstr>
      <vt:lpstr>주요 명령어</vt:lpstr>
      <vt:lpstr>DMExpress 기능 :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사용 유형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191</cp:revision>
  <dcterms:created xsi:type="dcterms:W3CDTF">2016-05-08T11:12:13Z</dcterms:created>
  <dcterms:modified xsi:type="dcterms:W3CDTF">2020-09-04T02:03:03Z</dcterms:modified>
</cp:coreProperties>
</file>